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7" r:id="rId9"/>
    <p:sldId id="268" r:id="rId10"/>
    <p:sldId id="269" r:id="rId11"/>
    <p:sldId id="272" r:id="rId12"/>
    <p:sldId id="270" r:id="rId13"/>
    <p:sldId id="271" r:id="rId14"/>
    <p:sldId id="273" r:id="rId15"/>
    <p:sldId id="277" r:id="rId16"/>
    <p:sldId id="278" r:id="rId17"/>
    <p:sldId id="279" r:id="rId18"/>
    <p:sldId id="280" r:id="rId1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9" autoAdjust="0"/>
    <p:restoredTop sz="94660"/>
  </p:normalViewPr>
  <p:slideViewPr>
    <p:cSldViewPr snapToGrid="0">
      <p:cViewPr varScale="1">
        <p:scale>
          <a:sx n="104" d="100"/>
          <a:sy n="104" d="100"/>
        </p:scale>
        <p:origin x="84" y="33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380996-3B07-7DF5-9441-BB71BA3D6F90}"/>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0B132CA1-BE98-D3C1-2BCC-A19DCE2F339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AEF17880-EFC2-ED66-90AF-147E1B30941E}"/>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5" name="Footer Placeholder 4">
            <a:extLst>
              <a:ext uri="{FF2B5EF4-FFF2-40B4-BE49-F238E27FC236}">
                <a16:creationId xmlns:a16="http://schemas.microsoft.com/office/drawing/2014/main" id="{03A29903-555C-2E03-9D03-3034626F656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89D4A89-6DBA-8C17-80F8-6D33C14707C5}"/>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16267089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65BC643-0ADA-0CA9-EC63-25068CCA618A}"/>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79322595-095C-7607-77CC-378036459895}"/>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5E983EA-CDA7-4541-6926-B543EB6EB8D7}"/>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5" name="Footer Placeholder 4">
            <a:extLst>
              <a:ext uri="{FF2B5EF4-FFF2-40B4-BE49-F238E27FC236}">
                <a16:creationId xmlns:a16="http://schemas.microsoft.com/office/drawing/2014/main" id="{E550710C-FFB9-7EDD-C5C2-3DCF5841830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AC3BD5C-3F01-967D-8E61-BC5DE6CE132C}"/>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42262451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D747DB8-B2C7-4F44-76A3-23CBFABD9995}"/>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19CE9607-B607-8C26-00C8-3046DBFD4115}"/>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CB93583-D532-5AD9-03C7-CFCDEC572266}"/>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5" name="Footer Placeholder 4">
            <a:extLst>
              <a:ext uri="{FF2B5EF4-FFF2-40B4-BE49-F238E27FC236}">
                <a16:creationId xmlns:a16="http://schemas.microsoft.com/office/drawing/2014/main" id="{AAE7A5AA-960C-6804-A666-7BC271EF5A2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D847BD6-F1B0-C721-D3BB-FBE77F441785}"/>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252207912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p>
            <a:r>
              <a:rPr lang="en-US"/>
              <a:t>Click to edit Master title style</a:t>
            </a:r>
          </a:p>
        </p:txBody>
      </p:sp>
      <p:sp>
        <p:nvSpPr>
          <p:cNvPr id="3" name="Text Placeholder 2"/>
          <p:cNvSpPr>
            <a:spLocks noGrp="1"/>
          </p:cNvSpPr>
          <p:nvPr>
            <p:ph type="body" sz="half" idx="1"/>
          </p:nvPr>
        </p:nvSpPr>
        <p:spPr>
          <a:xfrm>
            <a:off x="609600" y="1600201"/>
            <a:ext cx="53848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600201"/>
            <a:ext cx="53848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a:extLst>
              <a:ext uri="{FF2B5EF4-FFF2-40B4-BE49-F238E27FC236}">
                <a16:creationId xmlns:a16="http://schemas.microsoft.com/office/drawing/2014/main" id="{0CDF5E09-F6C7-8BCF-41CF-4183A1735DF3}"/>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A4EC653A-B3BF-5C60-8AD9-640BA08B51B7}"/>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81538D37-0046-0757-1BE0-370EA12F0199}"/>
              </a:ext>
            </a:extLst>
          </p:cNvPr>
          <p:cNvSpPr>
            <a:spLocks noGrp="1" noChangeArrowheads="1"/>
          </p:cNvSpPr>
          <p:nvPr>
            <p:ph type="sldNum" sz="quarter" idx="12"/>
          </p:nvPr>
        </p:nvSpPr>
        <p:spPr>
          <a:ln/>
        </p:spPr>
        <p:txBody>
          <a:bodyPr/>
          <a:lstStyle>
            <a:lvl1pPr>
              <a:defRPr/>
            </a:lvl1pPr>
          </a:lstStyle>
          <a:p>
            <a:fld id="{A7CC6F59-4CEB-478E-99A0-22CBB35098BF}" type="slidenum">
              <a:rPr lang="en-US" altLang="en-US"/>
              <a:pPr/>
              <a:t>‹#›</a:t>
            </a:fld>
            <a:endParaRPr lang="en-US" altLang="en-US"/>
          </a:p>
        </p:txBody>
      </p:sp>
    </p:spTree>
    <p:extLst>
      <p:ext uri="{BB962C8B-B14F-4D97-AF65-F5344CB8AC3E}">
        <p14:creationId xmlns:p14="http://schemas.microsoft.com/office/powerpoint/2010/main" val="2024998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0860B4-3B4A-0D3F-E92A-7EF3CB15823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6F867DB6-3349-57DA-9D89-A5F0B200D611}"/>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8778946-51BD-065E-403B-31D44F5028B3}"/>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5" name="Footer Placeholder 4">
            <a:extLst>
              <a:ext uri="{FF2B5EF4-FFF2-40B4-BE49-F238E27FC236}">
                <a16:creationId xmlns:a16="http://schemas.microsoft.com/office/drawing/2014/main" id="{9982F4C4-3B1C-2594-9536-5C63D1F5BF0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3402421-EBB8-D68C-12D1-7FC20C5A45D7}"/>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305944845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50B756-E4F3-0A2C-387B-46FE5CA5C72C}"/>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85E32B15-DEB6-2EEC-10E3-DE6837F30171}"/>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1437D8F8-28F7-5DF7-A3CE-ED1098A29A14}"/>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5" name="Footer Placeholder 4">
            <a:extLst>
              <a:ext uri="{FF2B5EF4-FFF2-40B4-BE49-F238E27FC236}">
                <a16:creationId xmlns:a16="http://schemas.microsoft.com/office/drawing/2014/main" id="{978CA6E6-488F-9926-7B67-CFB68F9B838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9C325E8-FA51-3755-0E86-E48CB044E0D7}"/>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89985619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A7E3FB-FC36-697C-D474-CC2B224DA32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684920CF-D7E4-DD19-1614-DE3476FFDCE5}"/>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F7E5F2AE-5716-BB24-FBE8-3F931FF9840D}"/>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0099E615-CB91-1E6F-4C2C-E82003EF124A}"/>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6" name="Footer Placeholder 5">
            <a:extLst>
              <a:ext uri="{FF2B5EF4-FFF2-40B4-BE49-F238E27FC236}">
                <a16:creationId xmlns:a16="http://schemas.microsoft.com/office/drawing/2014/main" id="{976AFC57-E8DA-2627-BB4D-080732A71CC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63DCEA6-C268-8EBD-BE18-DFCC8BB12C4E}"/>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238340167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1727F88-507F-2F33-5BFF-5348040F0D4E}"/>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629328E1-8558-AB43-46BA-168FDAA7940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941F927A-C64C-8252-D28E-2564F3CA75AC}"/>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0EFA6B47-E154-4386-51BC-18D884CBFC98}"/>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00AC486E-2D55-E733-05DB-F7A2A86283AA}"/>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E64D8B38-7354-E37D-9DBC-92F4364C4EC4}"/>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8" name="Footer Placeholder 7">
            <a:extLst>
              <a:ext uri="{FF2B5EF4-FFF2-40B4-BE49-F238E27FC236}">
                <a16:creationId xmlns:a16="http://schemas.microsoft.com/office/drawing/2014/main" id="{9057DDA5-96D3-5889-E6C0-5242692569B3}"/>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019C3CEB-B514-2D62-0FCA-DC1DB9284E07}"/>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34030922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C6F80B-958C-568A-0A41-0F9E7CFE3F80}"/>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4DEE82A1-0C2E-0717-92D0-6C84199663F8}"/>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4" name="Footer Placeholder 3">
            <a:extLst>
              <a:ext uri="{FF2B5EF4-FFF2-40B4-BE49-F238E27FC236}">
                <a16:creationId xmlns:a16="http://schemas.microsoft.com/office/drawing/2014/main" id="{58E39161-1F1E-AB34-FB1B-38A970DF14A9}"/>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9DFA3D5F-5927-82C4-7527-94261473EBBA}"/>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283534173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CD997F39-45E1-B6D1-FF5C-74B0EAB21921}"/>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3" name="Footer Placeholder 2">
            <a:extLst>
              <a:ext uri="{FF2B5EF4-FFF2-40B4-BE49-F238E27FC236}">
                <a16:creationId xmlns:a16="http://schemas.microsoft.com/office/drawing/2014/main" id="{576BADD1-F14B-2728-123D-3B64F8F1487F}"/>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A97BAA15-5273-F519-2BE9-CF003F8F99A8}"/>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13908450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C3B7A7D-46A2-A72A-092E-3DBAA2EF5B2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D7C25741-2BD6-BDA8-F015-06F823B5E06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38C59199-A9DA-BBA6-63E5-E89D6C6D506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0A88C505-D683-FCC0-BC70-B33F1B1889A2}"/>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6" name="Footer Placeholder 5">
            <a:extLst>
              <a:ext uri="{FF2B5EF4-FFF2-40B4-BE49-F238E27FC236}">
                <a16:creationId xmlns:a16="http://schemas.microsoft.com/office/drawing/2014/main" id="{92DFB90D-B10A-00D7-03B0-4698E171C77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349F699-4412-0292-CD2E-74B6D4BB4381}"/>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260852077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DBFF98-85E1-6023-6D15-36E247DB18D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45938A9C-AF25-151A-64EB-CF9EFAA51F41}"/>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56FD9199-C16E-8891-43D1-2CF470729F0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EFD2208-F9CF-A366-756A-29DEE038CA02}"/>
              </a:ext>
            </a:extLst>
          </p:cNvPr>
          <p:cNvSpPr>
            <a:spLocks noGrp="1"/>
          </p:cNvSpPr>
          <p:nvPr>
            <p:ph type="dt" sz="half" idx="10"/>
          </p:nvPr>
        </p:nvSpPr>
        <p:spPr/>
        <p:txBody>
          <a:bodyPr/>
          <a:lstStyle/>
          <a:p>
            <a:fld id="{E622A9AF-86A6-4BC2-BF9B-3C7DE9073B3C}" type="datetimeFigureOut">
              <a:rPr lang="en-US" smtClean="0"/>
              <a:t>8/18/2023</a:t>
            </a:fld>
            <a:endParaRPr lang="en-US"/>
          </a:p>
        </p:txBody>
      </p:sp>
      <p:sp>
        <p:nvSpPr>
          <p:cNvPr id="6" name="Footer Placeholder 5">
            <a:extLst>
              <a:ext uri="{FF2B5EF4-FFF2-40B4-BE49-F238E27FC236}">
                <a16:creationId xmlns:a16="http://schemas.microsoft.com/office/drawing/2014/main" id="{C42C32B4-9E56-F36C-EAB5-ECE3D209411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B1876E1F-510A-2E46-8BAA-F1A86673DD36}"/>
              </a:ext>
            </a:extLst>
          </p:cNvPr>
          <p:cNvSpPr>
            <a:spLocks noGrp="1"/>
          </p:cNvSpPr>
          <p:nvPr>
            <p:ph type="sldNum" sz="quarter" idx="12"/>
          </p:nvPr>
        </p:nvSpPr>
        <p:spPr/>
        <p:txBody>
          <a:bodyPr/>
          <a:lstStyle/>
          <a:p>
            <a:fld id="{F37948B3-8415-4C06-93D8-02BD5234F297}" type="slidenum">
              <a:rPr lang="en-US" smtClean="0"/>
              <a:t>‹#›</a:t>
            </a:fld>
            <a:endParaRPr lang="en-US"/>
          </a:p>
        </p:txBody>
      </p:sp>
    </p:spTree>
    <p:extLst>
      <p:ext uri="{BB962C8B-B14F-4D97-AF65-F5344CB8AC3E}">
        <p14:creationId xmlns:p14="http://schemas.microsoft.com/office/powerpoint/2010/main" val="319574133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4">
            <a:lumMod val="40000"/>
            <a:lumOff val="60000"/>
          </a:schemeClr>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751DF47C-D6B3-6EDC-B7B0-CB08999BEB33}"/>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B482855A-7976-4F71-10BC-CC3382FE4423}"/>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0D92AA3E-095E-41F7-1869-6155C6A4BCC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622A9AF-86A6-4BC2-BF9B-3C7DE9073B3C}" type="datetimeFigureOut">
              <a:rPr lang="en-US" smtClean="0"/>
              <a:t>8/18/2023</a:t>
            </a:fld>
            <a:endParaRPr lang="en-US"/>
          </a:p>
        </p:txBody>
      </p:sp>
      <p:sp>
        <p:nvSpPr>
          <p:cNvPr id="5" name="Footer Placeholder 4">
            <a:extLst>
              <a:ext uri="{FF2B5EF4-FFF2-40B4-BE49-F238E27FC236}">
                <a16:creationId xmlns:a16="http://schemas.microsoft.com/office/drawing/2014/main" id="{B9F4C4E6-49E9-1F74-5EB6-B28F881AB8DC}"/>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61DC60A4-AD5C-EAA9-F692-2AF9DA267010}"/>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37948B3-8415-4C06-93D8-02BD5234F297}" type="slidenum">
              <a:rPr lang="en-US" smtClean="0"/>
              <a:t>‹#›</a:t>
            </a:fld>
            <a:endParaRPr lang="en-US"/>
          </a:p>
        </p:txBody>
      </p:sp>
    </p:spTree>
    <p:extLst>
      <p:ext uri="{BB962C8B-B14F-4D97-AF65-F5344CB8AC3E}">
        <p14:creationId xmlns:p14="http://schemas.microsoft.com/office/powerpoint/2010/main" val="79235394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39E2A77-E7CD-8C70-E1AF-EC35BAB020BD}"/>
              </a:ext>
            </a:extLst>
          </p:cNvPr>
          <p:cNvSpPr>
            <a:spLocks noGrp="1"/>
          </p:cNvSpPr>
          <p:nvPr>
            <p:ph type="ctrTitle"/>
          </p:nvPr>
        </p:nvSpPr>
        <p:spPr/>
        <p:txBody>
          <a:bodyPr>
            <a:normAutofit fontScale="90000"/>
          </a:bodyPr>
          <a:lstStyle/>
          <a:p>
            <a:r>
              <a:rPr lang="en-US" dirty="0"/>
              <a:t>Prescribing antipsychotics</a:t>
            </a:r>
            <a:r>
              <a:rPr lang="sr-Latn-RS" dirty="0"/>
              <a:t>, antidepressants and mood stabilizers</a:t>
            </a:r>
            <a:endParaRPr lang="en-US" dirty="0"/>
          </a:p>
        </p:txBody>
      </p:sp>
      <p:sp>
        <p:nvSpPr>
          <p:cNvPr id="3" name="Subtitle 2">
            <a:extLst>
              <a:ext uri="{FF2B5EF4-FFF2-40B4-BE49-F238E27FC236}">
                <a16:creationId xmlns:a16="http://schemas.microsoft.com/office/drawing/2014/main" id="{AE0F1EAF-43D3-1B22-8C30-79DD39084644}"/>
              </a:ext>
            </a:extLst>
          </p:cNvPr>
          <p:cNvSpPr>
            <a:spLocks noGrp="1"/>
          </p:cNvSpPr>
          <p:nvPr>
            <p:ph type="subTitle" idx="1"/>
          </p:nvPr>
        </p:nvSpPr>
        <p:spPr/>
        <p:txBody>
          <a:bodyPr/>
          <a:lstStyle/>
          <a:p>
            <a:r>
              <a:rPr lang="sr-Latn-RS" dirty="0"/>
              <a:t>Prof. Slobodan M. Janković</a:t>
            </a:r>
            <a:endParaRPr lang="en-US" dirty="0"/>
          </a:p>
        </p:txBody>
      </p:sp>
    </p:spTree>
    <p:extLst>
      <p:ext uri="{BB962C8B-B14F-4D97-AF65-F5344CB8AC3E}">
        <p14:creationId xmlns:p14="http://schemas.microsoft.com/office/powerpoint/2010/main" val="152151187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A3975394-571D-33ED-2C98-C064FADE798B}"/>
              </a:ext>
            </a:extLst>
          </p:cNvPr>
          <p:cNvSpPr>
            <a:spLocks noGrp="1" noChangeArrowheads="1"/>
          </p:cNvSpPr>
          <p:nvPr>
            <p:ph type="title"/>
          </p:nvPr>
        </p:nvSpPr>
        <p:spPr/>
        <p:txBody>
          <a:bodyPr/>
          <a:lstStyle/>
          <a:p>
            <a:pPr eaLnBrk="1" hangingPunct="1"/>
            <a:r>
              <a:rPr lang="en" altLang="en-US"/>
              <a:t>Metabolism of antidepressants</a:t>
            </a:r>
            <a:endParaRPr lang="en-US" altLang="en-US"/>
          </a:p>
        </p:txBody>
      </p:sp>
      <p:sp>
        <p:nvSpPr>
          <p:cNvPr id="15363" name="Rectangle 3">
            <a:extLst>
              <a:ext uri="{FF2B5EF4-FFF2-40B4-BE49-F238E27FC236}">
                <a16:creationId xmlns:a16="http://schemas.microsoft.com/office/drawing/2014/main" id="{5F8092B2-7988-11E1-297D-C6865664C483}"/>
              </a:ext>
            </a:extLst>
          </p:cNvPr>
          <p:cNvSpPr>
            <a:spLocks noGrp="1" noChangeArrowheads="1"/>
          </p:cNvSpPr>
          <p:nvPr>
            <p:ph type="body" idx="1"/>
          </p:nvPr>
        </p:nvSpPr>
        <p:spPr/>
        <p:txBody>
          <a:bodyPr/>
          <a:lstStyle/>
          <a:p>
            <a:pPr eaLnBrk="1" hangingPunct="1">
              <a:lnSpc>
                <a:spcPct val="90000"/>
              </a:lnSpc>
            </a:pPr>
            <a:r>
              <a:rPr lang="en" altLang="en-US" dirty="0"/>
              <a:t>All antidepressants except MAO inhibitors are metabolized in the liver under the action of cy</a:t>
            </a:r>
            <a:r>
              <a:rPr lang="sr-Latn-RS" altLang="en-US" dirty="0"/>
              <a:t>t</a:t>
            </a:r>
            <a:r>
              <a:rPr lang="en" altLang="en-US" dirty="0"/>
              <a:t>ochrome oxidase, and then the metabolites are conjugated with glucuronic acid.</a:t>
            </a:r>
          </a:p>
          <a:p>
            <a:pPr eaLnBrk="1" hangingPunct="1">
              <a:lnSpc>
                <a:spcPct val="90000"/>
              </a:lnSpc>
            </a:pPr>
            <a:r>
              <a:rPr lang="en" altLang="en-US" dirty="0"/>
              <a:t>N-demethylated metabolites (nor) and hydroxy metabolites are pharmacologically active</a:t>
            </a:r>
          </a:p>
          <a:p>
            <a:pPr eaLnBrk="1" hangingPunct="1">
              <a:lnSpc>
                <a:spcPct val="90000"/>
              </a:lnSpc>
            </a:pPr>
            <a:r>
              <a:rPr lang="en" altLang="en-US" b="1" u="sng" dirty="0"/>
              <a:t>sertraline </a:t>
            </a:r>
            <a:r>
              <a:rPr lang="en" altLang="en-US" dirty="0"/>
              <a:t>is distinguished by the fact that its N-demethylated metabolite norsertraline is not significantly pharmacologically active; this facilitates the clinical application of the drug and gives it an advantage over other antidepressants</a:t>
            </a:r>
            <a:endParaRPr lang="en-US" alt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19DE8FC4-7E31-D7DF-1B7F-64E4BFBF67DD}"/>
              </a:ext>
            </a:extLst>
          </p:cNvPr>
          <p:cNvSpPr>
            <a:spLocks noGrp="1" noChangeArrowheads="1"/>
          </p:cNvSpPr>
          <p:nvPr>
            <p:ph type="title"/>
          </p:nvPr>
        </p:nvSpPr>
        <p:spPr/>
        <p:txBody>
          <a:bodyPr/>
          <a:lstStyle/>
          <a:p>
            <a:pPr eaLnBrk="1" hangingPunct="1"/>
            <a:r>
              <a:rPr lang="en" altLang="en-US"/>
              <a:t>Cytochrome oxidase</a:t>
            </a:r>
            <a:endParaRPr lang="en-US" altLang="en-US"/>
          </a:p>
        </p:txBody>
      </p:sp>
      <p:sp>
        <p:nvSpPr>
          <p:cNvPr id="16387" name="Rectangle 3">
            <a:extLst>
              <a:ext uri="{FF2B5EF4-FFF2-40B4-BE49-F238E27FC236}">
                <a16:creationId xmlns:a16="http://schemas.microsoft.com/office/drawing/2014/main" id="{CEDE68FB-EB4D-D0BD-9718-AA65EF7A3296}"/>
              </a:ext>
            </a:extLst>
          </p:cNvPr>
          <p:cNvSpPr>
            <a:spLocks noGrp="1" noChangeArrowheads="1"/>
          </p:cNvSpPr>
          <p:nvPr>
            <p:ph type="body" idx="1"/>
          </p:nvPr>
        </p:nvSpPr>
        <p:spPr/>
        <p:txBody>
          <a:bodyPr/>
          <a:lstStyle/>
          <a:p>
            <a:pPr eaLnBrk="1" hangingPunct="1"/>
            <a:r>
              <a:rPr lang="en" altLang="en-US" dirty="0"/>
              <a:t>most tricyclics are oxidized </a:t>
            </a:r>
            <a:r>
              <a:rPr lang="sr-Latn-RS" altLang="en-US" dirty="0" err="1"/>
              <a:t>by</a:t>
            </a:r>
            <a:r>
              <a:rPr lang="en" altLang="en-US" dirty="0"/>
              <a:t> C</a:t>
            </a:r>
            <a:r>
              <a:rPr lang="sr-Latn-RS" altLang="en-US" dirty="0"/>
              <a:t>Y</a:t>
            </a:r>
            <a:r>
              <a:rPr lang="en" altLang="en-US" dirty="0"/>
              <a:t>P1A2</a:t>
            </a:r>
          </a:p>
          <a:p>
            <a:pPr eaLnBrk="1" hangingPunct="1"/>
            <a:r>
              <a:rPr lang="en" altLang="en-US" dirty="0"/>
              <a:t>citalopram, imipramine and metabolites of trazodone and nefazodone are oxidized </a:t>
            </a:r>
            <a:r>
              <a:rPr lang="sr-Latn-RS" altLang="en-US" dirty="0" err="1"/>
              <a:t>by</a:t>
            </a:r>
            <a:r>
              <a:rPr lang="en" altLang="en-US" dirty="0"/>
              <a:t> C</a:t>
            </a:r>
            <a:r>
              <a:rPr lang="sr-Latn-RS" altLang="en-US" dirty="0"/>
              <a:t>Y</a:t>
            </a:r>
            <a:r>
              <a:rPr lang="en" altLang="en-US" dirty="0"/>
              <a:t>P2C19</a:t>
            </a:r>
          </a:p>
          <a:p>
            <a:pPr eaLnBrk="1" hangingPunct="1"/>
            <a:r>
              <a:rPr lang="en" altLang="en-US" dirty="0"/>
              <a:t>duloxetine, mirtazapine, </a:t>
            </a:r>
            <a:r>
              <a:rPr lang="en" altLang="en-US" b="1" u="sng" dirty="0"/>
              <a:t>sertraline </a:t>
            </a:r>
            <a:r>
              <a:rPr lang="en" altLang="en-US" dirty="0"/>
              <a:t>, paroxetine, trazodone and some tricyclics are oxidized at C</a:t>
            </a:r>
            <a:r>
              <a:rPr lang="sr-Latn-RS" altLang="en-US" dirty="0"/>
              <a:t>Y</a:t>
            </a:r>
            <a:r>
              <a:rPr lang="en" altLang="en-US" dirty="0"/>
              <a:t>P2D6</a:t>
            </a:r>
          </a:p>
          <a:p>
            <a:pPr eaLnBrk="1" hangingPunct="1"/>
            <a:r>
              <a:rPr lang="en" altLang="en-US" dirty="0"/>
              <a:t>nefazodone, tricyclics and many sel</a:t>
            </a:r>
            <a:r>
              <a:rPr lang="sr-Latn-RS" altLang="en-US" dirty="0" err="1"/>
              <a:t>ective</a:t>
            </a:r>
            <a:r>
              <a:rPr lang="en" altLang="en-US" dirty="0"/>
              <a:t> serotonin </a:t>
            </a:r>
            <a:r>
              <a:rPr lang="sr-Latn-RS" altLang="en-US" dirty="0" err="1"/>
              <a:t>re</a:t>
            </a:r>
            <a:r>
              <a:rPr lang="en" altLang="en-US" dirty="0"/>
              <a:t>uptake blockers are oxidized at C</a:t>
            </a:r>
            <a:r>
              <a:rPr lang="sr-Latn-RS" altLang="en-US" dirty="0"/>
              <a:t>Y</a:t>
            </a:r>
            <a:r>
              <a:rPr lang="en" altLang="en-US" dirty="0"/>
              <a:t>P3A3/4</a:t>
            </a:r>
            <a:endParaRPr lang="en-US" alt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CF489AEA-8D1F-F021-3BC2-D1343E87C73D}"/>
              </a:ext>
            </a:extLst>
          </p:cNvPr>
          <p:cNvSpPr>
            <a:spLocks noGrp="1" noChangeArrowheads="1"/>
          </p:cNvSpPr>
          <p:nvPr>
            <p:ph type="title"/>
          </p:nvPr>
        </p:nvSpPr>
        <p:spPr/>
        <p:txBody>
          <a:bodyPr/>
          <a:lstStyle/>
          <a:p>
            <a:pPr eaLnBrk="1" hangingPunct="1"/>
            <a:r>
              <a:rPr lang="en" altLang="en-US"/>
              <a:t>Metabolism of antidepressants</a:t>
            </a:r>
            <a:endParaRPr lang="en-US" altLang="en-US"/>
          </a:p>
        </p:txBody>
      </p:sp>
      <p:sp>
        <p:nvSpPr>
          <p:cNvPr id="17411" name="Rectangle 3">
            <a:extLst>
              <a:ext uri="{FF2B5EF4-FFF2-40B4-BE49-F238E27FC236}">
                <a16:creationId xmlns:a16="http://schemas.microsoft.com/office/drawing/2014/main" id="{39CE1F02-77EC-3889-07C8-C6CF72392D50}"/>
              </a:ext>
            </a:extLst>
          </p:cNvPr>
          <p:cNvSpPr>
            <a:spLocks noGrp="1" noChangeArrowheads="1"/>
          </p:cNvSpPr>
          <p:nvPr>
            <p:ph type="body" idx="1"/>
          </p:nvPr>
        </p:nvSpPr>
        <p:spPr/>
        <p:txBody>
          <a:bodyPr/>
          <a:lstStyle/>
          <a:p>
            <a:pPr eaLnBrk="1" hangingPunct="1">
              <a:lnSpc>
                <a:spcPct val="90000"/>
              </a:lnSpc>
            </a:pPr>
            <a:r>
              <a:rPr lang="en" altLang="en-US"/>
              <a:t>the half-elimination time of most antidepressants is long (several days), which allows administration in a single daily dose</a:t>
            </a:r>
          </a:p>
          <a:p>
            <a:pPr eaLnBrk="1" hangingPunct="1">
              <a:lnSpc>
                <a:spcPct val="90000"/>
              </a:lnSpc>
            </a:pPr>
            <a:r>
              <a:rPr lang="en" altLang="en-US"/>
              <a:t>exceptions are trazodone, nefazodone and venlafaxine, whose half-elimination time is only 3-6 hours</a:t>
            </a:r>
          </a:p>
          <a:p>
            <a:pPr eaLnBrk="1" hangingPunct="1">
              <a:lnSpc>
                <a:spcPct val="90000"/>
              </a:lnSpc>
            </a:pPr>
            <a:r>
              <a:rPr lang="en" altLang="en-US"/>
              <a:t>children metabolize antidepressants faster, and elderly people (over 65) more slowly than middle-aged adults</a:t>
            </a:r>
            <a:endParaRPr lang="en-US" alt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34ED1FAC-EA2F-1EE2-FD7C-102314ACA6AA}"/>
              </a:ext>
            </a:extLst>
          </p:cNvPr>
          <p:cNvSpPr>
            <a:spLocks noGrp="1" noChangeArrowheads="1"/>
          </p:cNvSpPr>
          <p:nvPr>
            <p:ph type="title"/>
          </p:nvPr>
        </p:nvSpPr>
        <p:spPr/>
        <p:txBody>
          <a:bodyPr/>
          <a:lstStyle/>
          <a:p>
            <a:pPr eaLnBrk="1" hangingPunct="1"/>
            <a:r>
              <a:rPr lang="en" altLang="en-US"/>
              <a:t>Metabolism of antidepressants</a:t>
            </a:r>
            <a:endParaRPr lang="en-US" altLang="en-US"/>
          </a:p>
        </p:txBody>
      </p:sp>
      <p:sp>
        <p:nvSpPr>
          <p:cNvPr id="18435" name="Rectangle 3">
            <a:extLst>
              <a:ext uri="{FF2B5EF4-FFF2-40B4-BE49-F238E27FC236}">
                <a16:creationId xmlns:a16="http://schemas.microsoft.com/office/drawing/2014/main" id="{99619C28-DA52-5A83-DDB6-E450A0AC27B0}"/>
              </a:ext>
            </a:extLst>
          </p:cNvPr>
          <p:cNvSpPr>
            <a:spLocks noGrp="1" noChangeArrowheads="1"/>
          </p:cNvSpPr>
          <p:nvPr>
            <p:ph type="body" idx="1"/>
          </p:nvPr>
        </p:nvSpPr>
        <p:spPr/>
        <p:txBody>
          <a:bodyPr/>
          <a:lstStyle/>
          <a:p>
            <a:pPr eaLnBrk="1" hangingPunct="1"/>
            <a:r>
              <a:rPr lang="en" altLang="en-US" dirty="0"/>
              <a:t>MAO inhibitors are metabolized by acetylation, especially those with hydrazine in t</a:t>
            </a:r>
            <a:r>
              <a:rPr lang="sr-Latn-RS" altLang="en-US" dirty="0"/>
              <a:t>he </a:t>
            </a:r>
            <a:r>
              <a:rPr lang="sr-Latn-RS" altLang="en-US" dirty="0" err="1"/>
              <a:t>molecule</a:t>
            </a:r>
            <a:endParaRPr lang="en" altLang="en-US" dirty="0"/>
          </a:p>
          <a:p>
            <a:pPr eaLnBrk="1" hangingPunct="1"/>
            <a:r>
              <a:rPr lang="en" altLang="en-US" dirty="0"/>
              <a:t>about 50% of the European population are slow acetylators</a:t>
            </a:r>
            <a:endParaRPr lang="en-US" alt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A6CE89E1-701C-4DF4-626E-D6035AC55027}"/>
              </a:ext>
            </a:extLst>
          </p:cNvPr>
          <p:cNvSpPr>
            <a:spLocks noGrp="1" noChangeArrowheads="1"/>
          </p:cNvSpPr>
          <p:nvPr>
            <p:ph type="title"/>
          </p:nvPr>
        </p:nvSpPr>
        <p:spPr/>
        <p:txBody>
          <a:bodyPr/>
          <a:lstStyle/>
          <a:p>
            <a:pPr eaLnBrk="1" hangingPunct="1"/>
            <a:r>
              <a:rPr lang="en" altLang="en-US" sz="4000"/>
              <a:t>Interactions of antidepressants on cytochrome oxidase</a:t>
            </a:r>
            <a:endParaRPr lang="en-US" altLang="en-US" sz="4000"/>
          </a:p>
        </p:txBody>
      </p:sp>
      <p:sp>
        <p:nvSpPr>
          <p:cNvPr id="19459" name="Rectangle 3">
            <a:extLst>
              <a:ext uri="{FF2B5EF4-FFF2-40B4-BE49-F238E27FC236}">
                <a16:creationId xmlns:a16="http://schemas.microsoft.com/office/drawing/2014/main" id="{70A9BC5E-064D-C64A-2522-D5995E442589}"/>
              </a:ext>
            </a:extLst>
          </p:cNvPr>
          <p:cNvSpPr>
            <a:spLocks noGrp="1" noChangeArrowheads="1"/>
          </p:cNvSpPr>
          <p:nvPr>
            <p:ph type="body" idx="1"/>
          </p:nvPr>
        </p:nvSpPr>
        <p:spPr>
          <a:xfrm>
            <a:off x="1981200" y="1600200"/>
            <a:ext cx="8229600" cy="5257800"/>
          </a:xfrm>
        </p:spPr>
        <p:txBody>
          <a:bodyPr/>
          <a:lstStyle/>
          <a:p>
            <a:pPr eaLnBrk="1" hangingPunct="1">
              <a:lnSpc>
                <a:spcPct val="80000"/>
              </a:lnSpc>
            </a:pPr>
            <a:r>
              <a:rPr lang="en" altLang="en-US" sz="2000" dirty="0"/>
              <a:t>duloxetine inhibits the metabolism of drugs such as desipramine, which are oxidized by C</a:t>
            </a:r>
            <a:r>
              <a:rPr lang="sr-Latn-RS" altLang="en-US" sz="2000" dirty="0"/>
              <a:t>Y</a:t>
            </a:r>
            <a:r>
              <a:rPr lang="en" altLang="en-US" sz="2000" dirty="0"/>
              <a:t>P2D6; its metabolism is inhibited by some serotonin reuptake blockers, such as paroxetine</a:t>
            </a:r>
          </a:p>
          <a:p>
            <a:pPr eaLnBrk="1" hangingPunct="1">
              <a:lnSpc>
                <a:spcPct val="80000"/>
              </a:lnSpc>
            </a:pPr>
            <a:r>
              <a:rPr lang="en" altLang="en-US" sz="2000" dirty="0"/>
              <a:t>fluvoxamine increases the concentration of benzodiazepines, clozapine, theophylline and warfarin</a:t>
            </a:r>
          </a:p>
          <a:p>
            <a:pPr eaLnBrk="1" hangingPunct="1">
              <a:lnSpc>
                <a:spcPct val="80000"/>
              </a:lnSpc>
            </a:pPr>
            <a:r>
              <a:rPr lang="en" altLang="en-US" sz="2000" dirty="0"/>
              <a:t>fluoxetine increases the blood concentration of benzodiazepines, clozapine and warfarin</a:t>
            </a:r>
          </a:p>
          <a:p>
            <a:pPr eaLnBrk="1" hangingPunct="1">
              <a:lnSpc>
                <a:spcPct val="80000"/>
              </a:lnSpc>
            </a:pPr>
            <a:r>
              <a:rPr lang="en" altLang="en-US" sz="2000" dirty="0"/>
              <a:t>paroxetine increases the level of clozapine, theophylline and warfarin</a:t>
            </a:r>
          </a:p>
          <a:p>
            <a:pPr eaLnBrk="1" hangingPunct="1">
              <a:lnSpc>
                <a:spcPct val="80000"/>
              </a:lnSpc>
            </a:pPr>
            <a:r>
              <a:rPr lang="en" altLang="en-US" sz="2000" dirty="0"/>
              <a:t>fluoxetine also potentiates the effect of tricyclics and some antiarrhythmics of group 1c.</a:t>
            </a:r>
          </a:p>
          <a:p>
            <a:pPr eaLnBrk="1" hangingPunct="1">
              <a:lnSpc>
                <a:spcPct val="80000"/>
              </a:lnSpc>
            </a:pPr>
            <a:r>
              <a:rPr lang="en" altLang="en-US" sz="2000" dirty="0"/>
              <a:t>serotonin uptake blockers can potentiate the effects of drugs that are metabolized via C</a:t>
            </a:r>
            <a:r>
              <a:rPr lang="sr-Latn-RS" altLang="en-US" sz="2000" dirty="0"/>
              <a:t>Y</a:t>
            </a:r>
            <a:r>
              <a:rPr lang="en" altLang="en-US" sz="2000" dirty="0"/>
              <a:t>P1A2 (beta-blockers, caffeine, some antipsychotics and tricyclics). C</a:t>
            </a:r>
            <a:r>
              <a:rPr lang="sr-Latn-RS" altLang="en-US" sz="2000" dirty="0"/>
              <a:t>Y</a:t>
            </a:r>
            <a:r>
              <a:rPr lang="en" altLang="en-US" sz="2000" dirty="0"/>
              <a:t>P2C9 (carbamazepine), C</a:t>
            </a:r>
            <a:r>
              <a:rPr lang="sr-Latn-RS" altLang="en-US" sz="2000" dirty="0"/>
              <a:t>Y</a:t>
            </a:r>
            <a:r>
              <a:rPr lang="en" altLang="en-US" sz="2000" dirty="0"/>
              <a:t>P2C19 (barbiturates, imipramine, propranolol, phenytoin), C</a:t>
            </a:r>
            <a:r>
              <a:rPr lang="sr-Latn-RS" altLang="en-US" sz="2000" dirty="0"/>
              <a:t>Y</a:t>
            </a:r>
            <a:r>
              <a:rPr lang="en" altLang="en-US" sz="2000" dirty="0"/>
              <a:t>P2D6 (beta blockers, some antipsychotics and antidepressants), C</a:t>
            </a:r>
            <a:r>
              <a:rPr lang="sr-Latn-RS" altLang="en-US" sz="2000" dirty="0"/>
              <a:t>Y</a:t>
            </a:r>
            <a:r>
              <a:rPr lang="en" altLang="en-US" sz="2000" dirty="0"/>
              <a:t>P3A3/4 (benzodiazepines, carbamazepine, many antidepressants, some antibiotics).</a:t>
            </a:r>
          </a:p>
          <a:p>
            <a:pPr eaLnBrk="1" hangingPunct="1">
              <a:lnSpc>
                <a:spcPct val="80000"/>
              </a:lnSpc>
            </a:pPr>
            <a:r>
              <a:rPr lang="en" altLang="en-US" sz="2000" b="1" dirty="0"/>
              <a:t>SERTRALINE </a:t>
            </a:r>
            <a:r>
              <a:rPr lang="en" altLang="en-US" sz="2000" dirty="0"/>
              <a:t>, VENLAFAXINE AND CITALOPRAM cause such interactions much less frequently</a:t>
            </a:r>
            <a:endParaRPr lang="en-US" altLang="en-US" sz="2000"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a:extLst>
              <a:ext uri="{FF2B5EF4-FFF2-40B4-BE49-F238E27FC236}">
                <a16:creationId xmlns:a16="http://schemas.microsoft.com/office/drawing/2014/main" id="{EFC98A2E-362E-EDEC-E962-62FE9E9D858E}"/>
              </a:ext>
            </a:extLst>
          </p:cNvPr>
          <p:cNvSpPr>
            <a:spLocks noGrp="1" noChangeArrowheads="1"/>
          </p:cNvSpPr>
          <p:nvPr>
            <p:ph type="title"/>
          </p:nvPr>
        </p:nvSpPr>
        <p:spPr/>
        <p:txBody>
          <a:bodyPr/>
          <a:lstStyle/>
          <a:p>
            <a:pPr eaLnBrk="1" hangingPunct="1"/>
            <a:r>
              <a:rPr lang="en" altLang="en-US" sz="4000"/>
              <a:t>Adverse effects of tricyclic antidepressants</a:t>
            </a:r>
            <a:endParaRPr lang="en-US" altLang="en-US" sz="4000"/>
          </a:p>
        </p:txBody>
      </p:sp>
      <p:sp>
        <p:nvSpPr>
          <p:cNvPr id="23555" name="Rectangle 3">
            <a:extLst>
              <a:ext uri="{FF2B5EF4-FFF2-40B4-BE49-F238E27FC236}">
                <a16:creationId xmlns:a16="http://schemas.microsoft.com/office/drawing/2014/main" id="{2B3F370E-948E-D0D3-C7B5-FDE420AFB25F}"/>
              </a:ext>
            </a:extLst>
          </p:cNvPr>
          <p:cNvSpPr>
            <a:spLocks noGrp="1" noChangeArrowheads="1"/>
          </p:cNvSpPr>
          <p:nvPr>
            <p:ph type="body" idx="1"/>
          </p:nvPr>
        </p:nvSpPr>
        <p:spPr/>
        <p:txBody>
          <a:bodyPr/>
          <a:lstStyle/>
          <a:p>
            <a:pPr eaLnBrk="1" hangingPunct="1">
              <a:lnSpc>
                <a:spcPct val="80000"/>
              </a:lnSpc>
            </a:pPr>
            <a:r>
              <a:rPr lang="en" altLang="en-US" sz="2000"/>
              <a:t>antimuscarinic effects (dry mouth, metallic taste, constipation, tachycardia, accommodation paralysis, urinary retention)</a:t>
            </a:r>
          </a:p>
          <a:p>
            <a:pPr eaLnBrk="1" hangingPunct="1">
              <a:lnSpc>
                <a:spcPct val="80000"/>
              </a:lnSpc>
            </a:pPr>
            <a:r>
              <a:rPr lang="en" altLang="en-US" sz="2000"/>
              <a:t>they accumulate in the myocardium, where they block sodium channels, so they can cause arrhythmias; do not use them after a myocardial infarction, in case of slow conduction in the heart or when the patient is receiving antipsychotics with a cardiodepressant effect (e.g. thioridazine) - in such situations, use sertraline or other serotonin reuptake blockers</a:t>
            </a:r>
          </a:p>
          <a:p>
            <a:pPr eaLnBrk="1" hangingPunct="1">
              <a:lnSpc>
                <a:spcPct val="80000"/>
              </a:lnSpc>
            </a:pPr>
            <a:r>
              <a:rPr lang="en" altLang="en-US" sz="2000"/>
              <a:t>postural hypotension, due to alpha1 receptor blockade</a:t>
            </a:r>
          </a:p>
          <a:p>
            <a:pPr eaLnBrk="1" hangingPunct="1">
              <a:lnSpc>
                <a:spcPct val="80000"/>
              </a:lnSpc>
            </a:pPr>
            <a:r>
              <a:rPr lang="en" altLang="en-US" sz="2000"/>
              <a:t>weakness and fatigue, with tertiary amines, due to the central antihistaminic effect</a:t>
            </a:r>
          </a:p>
          <a:p>
            <a:pPr eaLnBrk="1" hangingPunct="1">
              <a:lnSpc>
                <a:spcPct val="80000"/>
              </a:lnSpc>
            </a:pPr>
            <a:r>
              <a:rPr lang="en" altLang="en-US" sz="2000"/>
              <a:t>confusion, delirium, convulsions</a:t>
            </a:r>
          </a:p>
          <a:p>
            <a:pPr eaLnBrk="1" hangingPunct="1">
              <a:lnSpc>
                <a:spcPct val="80000"/>
              </a:lnSpc>
            </a:pPr>
            <a:r>
              <a:rPr lang="en" altLang="en-US" sz="2000"/>
              <a:t>excessive sweating</a:t>
            </a:r>
          </a:p>
          <a:p>
            <a:pPr eaLnBrk="1" hangingPunct="1">
              <a:lnSpc>
                <a:spcPct val="80000"/>
              </a:lnSpc>
            </a:pPr>
            <a:r>
              <a:rPr lang="en" altLang="en-US" sz="2000"/>
              <a:t>weight gain</a:t>
            </a:r>
          </a:p>
          <a:p>
            <a:pPr eaLnBrk="1" hangingPunct="1">
              <a:lnSpc>
                <a:spcPct val="80000"/>
              </a:lnSpc>
            </a:pPr>
            <a:r>
              <a:rPr lang="en" altLang="en-US" sz="2000"/>
              <a:t>going into a manic state</a:t>
            </a:r>
            <a:endParaRPr lang="en-US" altLang="en-US" sz="200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a:extLst>
              <a:ext uri="{FF2B5EF4-FFF2-40B4-BE49-F238E27FC236}">
                <a16:creationId xmlns:a16="http://schemas.microsoft.com/office/drawing/2014/main" id="{03FB18D3-8295-AB7C-B670-EC323E5C74CD}"/>
              </a:ext>
            </a:extLst>
          </p:cNvPr>
          <p:cNvSpPr>
            <a:spLocks noGrp="1" noChangeArrowheads="1"/>
          </p:cNvSpPr>
          <p:nvPr>
            <p:ph type="title"/>
          </p:nvPr>
        </p:nvSpPr>
        <p:spPr/>
        <p:txBody>
          <a:bodyPr/>
          <a:lstStyle/>
          <a:p>
            <a:pPr eaLnBrk="1" hangingPunct="1"/>
            <a:r>
              <a:rPr lang="en" altLang="en-US" sz="4000"/>
              <a:t>Side effects of serotonin reuptake blockers</a:t>
            </a:r>
            <a:endParaRPr lang="en-US" altLang="en-US" sz="4000"/>
          </a:p>
        </p:txBody>
      </p:sp>
      <p:sp>
        <p:nvSpPr>
          <p:cNvPr id="24579" name="Rectangle 3">
            <a:extLst>
              <a:ext uri="{FF2B5EF4-FFF2-40B4-BE49-F238E27FC236}">
                <a16:creationId xmlns:a16="http://schemas.microsoft.com/office/drawing/2014/main" id="{80D5F9CC-93EE-8B9C-FF45-65C4B9884E65}"/>
              </a:ext>
            </a:extLst>
          </p:cNvPr>
          <p:cNvSpPr>
            <a:spLocks noGrp="1" noChangeArrowheads="1"/>
          </p:cNvSpPr>
          <p:nvPr>
            <p:ph type="body" idx="1"/>
          </p:nvPr>
        </p:nvSpPr>
        <p:spPr/>
        <p:txBody>
          <a:bodyPr/>
          <a:lstStyle/>
          <a:p>
            <a:pPr eaLnBrk="1" hangingPunct="1"/>
            <a:r>
              <a:rPr lang="en" altLang="en-US" dirty="0"/>
              <a:t>gastrointestinal complaints: nausea, vomiting</a:t>
            </a:r>
          </a:p>
          <a:p>
            <a:pPr eaLnBrk="1" hangingPunct="1"/>
            <a:r>
              <a:rPr lang="en" altLang="en-US" dirty="0"/>
              <a:t>delayed orgasm in women, inhibition of ejaculation in men</a:t>
            </a:r>
          </a:p>
          <a:p>
            <a:pPr eaLnBrk="1" hangingPunct="1"/>
            <a:r>
              <a:rPr lang="en" altLang="en-US" dirty="0"/>
              <a:t>do not lead to weight gain!</a:t>
            </a:r>
          </a:p>
          <a:p>
            <a:pPr eaLnBrk="1" hangingPunct="1"/>
            <a:r>
              <a:rPr lang="en" altLang="en-US" dirty="0"/>
              <a:t>fluoxetine causes agitation</a:t>
            </a:r>
          </a:p>
          <a:p>
            <a:pPr eaLnBrk="1" hangingPunct="1"/>
            <a:r>
              <a:rPr lang="en" altLang="en-US" dirty="0"/>
              <a:t>cause </a:t>
            </a:r>
            <a:r>
              <a:rPr lang="en" altLang="en-US" b="1" dirty="0"/>
              <a:t>HYPONATREMIA</a:t>
            </a:r>
            <a:r>
              <a:rPr lang="en" altLang="en-US" dirty="0"/>
              <a:t>, due to excessive secretion of ADH</a:t>
            </a:r>
          </a:p>
          <a:p>
            <a:pPr eaLnBrk="1" hangingPunct="1"/>
            <a:r>
              <a:rPr lang="en" altLang="en-US" dirty="0"/>
              <a:t>transition to a manic state (less common than with tricyclics)</a:t>
            </a:r>
            <a:endParaRPr lang="en-US" alt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B4E42643-B34D-AE70-EFD9-0404661B07FA}"/>
              </a:ext>
            </a:extLst>
          </p:cNvPr>
          <p:cNvSpPr>
            <a:spLocks noGrp="1" noChangeArrowheads="1"/>
          </p:cNvSpPr>
          <p:nvPr>
            <p:ph type="title"/>
          </p:nvPr>
        </p:nvSpPr>
        <p:spPr/>
        <p:txBody>
          <a:bodyPr/>
          <a:lstStyle/>
          <a:p>
            <a:pPr eaLnBrk="1" hangingPunct="1"/>
            <a:r>
              <a:rPr lang="en" altLang="en-US" sz="4000"/>
              <a:t>Adverse effects of heterocyclic antidepressants</a:t>
            </a:r>
            <a:endParaRPr lang="en-US" altLang="en-US" sz="4000"/>
          </a:p>
        </p:txBody>
      </p:sp>
      <p:sp>
        <p:nvSpPr>
          <p:cNvPr id="25603" name="Rectangle 3">
            <a:extLst>
              <a:ext uri="{FF2B5EF4-FFF2-40B4-BE49-F238E27FC236}">
                <a16:creationId xmlns:a16="http://schemas.microsoft.com/office/drawing/2014/main" id="{952D9AB7-34AD-3DB3-B52E-8A7C631F03E8}"/>
              </a:ext>
            </a:extLst>
          </p:cNvPr>
          <p:cNvSpPr>
            <a:spLocks noGrp="1" noChangeArrowheads="1"/>
          </p:cNvSpPr>
          <p:nvPr>
            <p:ph type="body" idx="1"/>
          </p:nvPr>
        </p:nvSpPr>
        <p:spPr/>
        <p:txBody>
          <a:bodyPr/>
          <a:lstStyle/>
          <a:p>
            <a:pPr eaLnBrk="1" hangingPunct="1"/>
            <a:r>
              <a:rPr lang="en" altLang="en-US"/>
              <a:t>bupropion in doses higher than 450 mg causes convulsions; it can also act as a stimulant - agitation, anorexia, insomnia</a:t>
            </a:r>
          </a:p>
          <a:p>
            <a:pPr eaLnBrk="1" hangingPunct="1"/>
            <a:r>
              <a:rPr lang="en" altLang="en-US"/>
              <a:t>Mirtazapine has a central antihistamine effect</a:t>
            </a:r>
          </a:p>
          <a:p>
            <a:pPr eaLnBrk="1" hangingPunct="1"/>
            <a:r>
              <a:rPr lang="en" altLang="en-US"/>
              <a:t>trazodone and nefazodone are sedating</a:t>
            </a:r>
          </a:p>
          <a:p>
            <a:pPr eaLnBrk="1" hangingPunct="1"/>
            <a:r>
              <a:rPr lang="en" altLang="en-US"/>
              <a:t>trazodone causes priapism in men</a:t>
            </a:r>
          </a:p>
          <a:p>
            <a:pPr eaLnBrk="1" hangingPunct="1"/>
            <a:r>
              <a:rPr lang="en" altLang="en-US"/>
              <a:t>nefazodone is particularly often hepatotoxic</a:t>
            </a:r>
          </a:p>
          <a:p>
            <a:pPr eaLnBrk="1" hangingPunct="1"/>
            <a:endParaRPr lang="en-US" altLang="en-US"/>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id="{432F6D7F-63F5-E052-8770-C76F299CE312}"/>
              </a:ext>
            </a:extLst>
          </p:cNvPr>
          <p:cNvSpPr>
            <a:spLocks noGrp="1" noChangeArrowheads="1"/>
          </p:cNvSpPr>
          <p:nvPr>
            <p:ph type="title"/>
          </p:nvPr>
        </p:nvSpPr>
        <p:spPr/>
        <p:txBody>
          <a:bodyPr/>
          <a:lstStyle/>
          <a:p>
            <a:pPr eaLnBrk="1" hangingPunct="1"/>
            <a:r>
              <a:rPr lang="en" altLang="en-US" sz="4000"/>
              <a:t>Side effects of MAO inhibitors</a:t>
            </a:r>
            <a:endParaRPr lang="en-US" altLang="en-US" sz="4000"/>
          </a:p>
        </p:txBody>
      </p:sp>
      <p:sp>
        <p:nvSpPr>
          <p:cNvPr id="26627" name="Rectangle 3">
            <a:extLst>
              <a:ext uri="{FF2B5EF4-FFF2-40B4-BE49-F238E27FC236}">
                <a16:creationId xmlns:a16="http://schemas.microsoft.com/office/drawing/2014/main" id="{EADF5882-AC0D-B9BD-17AD-F1B4A7A44E15}"/>
              </a:ext>
            </a:extLst>
          </p:cNvPr>
          <p:cNvSpPr>
            <a:spLocks noGrp="1" noChangeArrowheads="1"/>
          </p:cNvSpPr>
          <p:nvPr>
            <p:ph type="body" sz="half" idx="1"/>
          </p:nvPr>
        </p:nvSpPr>
        <p:spPr>
          <a:xfrm>
            <a:off x="1981200" y="1600201"/>
            <a:ext cx="3251200" cy="4525963"/>
          </a:xfrm>
        </p:spPr>
        <p:txBody>
          <a:bodyPr/>
          <a:lstStyle/>
          <a:p>
            <a:pPr eaLnBrk="1" hangingPunct="1">
              <a:lnSpc>
                <a:spcPct val="90000"/>
              </a:lnSpc>
            </a:pPr>
            <a:r>
              <a:rPr lang="en" altLang="en-US"/>
              <a:t>sedation or excitation</a:t>
            </a:r>
          </a:p>
          <a:p>
            <a:pPr eaLnBrk="1" hangingPunct="1">
              <a:lnSpc>
                <a:spcPct val="90000"/>
              </a:lnSpc>
            </a:pPr>
            <a:r>
              <a:rPr lang="en" altLang="en-US"/>
              <a:t>postural hypotension</a:t>
            </a:r>
          </a:p>
          <a:p>
            <a:pPr eaLnBrk="1" hangingPunct="1">
              <a:lnSpc>
                <a:spcPct val="90000"/>
              </a:lnSpc>
            </a:pPr>
            <a:r>
              <a:rPr lang="en" altLang="en-US"/>
              <a:t>reaction to aged cheese, smoked fish and yeast - foods that contain a lot of tyramine</a:t>
            </a:r>
            <a:endParaRPr lang="en-US" alt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AC1A057-F4AC-6481-B2F8-5DF7FD548CE7}"/>
              </a:ext>
            </a:extLst>
          </p:cNvPr>
          <p:cNvSpPr>
            <a:spLocks noGrp="1"/>
          </p:cNvSpPr>
          <p:nvPr>
            <p:ph type="title"/>
          </p:nvPr>
        </p:nvSpPr>
        <p:spPr/>
        <p:txBody>
          <a:bodyPr/>
          <a:lstStyle/>
          <a:p>
            <a:r>
              <a:rPr lang="en-US" dirty="0"/>
              <a:t>TREATMENT OF SCHIZOPHRENIA</a:t>
            </a:r>
          </a:p>
        </p:txBody>
      </p:sp>
      <p:sp>
        <p:nvSpPr>
          <p:cNvPr id="3" name="Content Placeholder 2">
            <a:extLst>
              <a:ext uri="{FF2B5EF4-FFF2-40B4-BE49-F238E27FC236}">
                <a16:creationId xmlns:a16="http://schemas.microsoft.com/office/drawing/2014/main" id="{EA818BE0-56E3-1E95-B37E-AF61E6F10F8B}"/>
              </a:ext>
            </a:extLst>
          </p:cNvPr>
          <p:cNvSpPr>
            <a:spLocks noGrp="1"/>
          </p:cNvSpPr>
          <p:nvPr>
            <p:ph idx="1"/>
          </p:nvPr>
        </p:nvSpPr>
        <p:spPr/>
        <p:txBody>
          <a:bodyPr>
            <a:normAutofit fontScale="85000" lnSpcReduction="20000"/>
          </a:bodyPr>
          <a:lstStyle/>
          <a:p>
            <a:r>
              <a:rPr lang="en-GB" dirty="0"/>
              <a:t>The first step in the treatment of schizophrenia should be to confirm the diagnosis and rule out psychoses caused by organic diseases, drugs or abuse of various chemical substances. </a:t>
            </a:r>
            <a:endParaRPr lang="sr-Latn-RS" dirty="0"/>
          </a:p>
          <a:p>
            <a:r>
              <a:rPr lang="en-GB" dirty="0"/>
              <a:t>Then the patient should be given an antipsychotic orally, in a dose of 300 to 1000 mg of chlorpromazine equivalent per day. </a:t>
            </a:r>
            <a:endParaRPr lang="sr-Latn-RS" dirty="0"/>
          </a:p>
          <a:p>
            <a:r>
              <a:rPr lang="en-GB" dirty="0"/>
              <a:t>Today, therapy is usually started with some of the second-generation antipsychotics, due to the less pronounced extrapyramidal side effects and the absence of unwanted anticholinergic, antiadrenergic, and proarrhythmic effects. </a:t>
            </a:r>
            <a:endParaRPr lang="sr-Latn-RS" dirty="0"/>
          </a:p>
          <a:p>
            <a:r>
              <a:rPr lang="en-GB" dirty="0"/>
              <a:t>The antipsychotic should be given initially in the lowest dose, which is then gradually increased until the patient's optimal response. The antipsychotic is given for 4-6 weeks, after which the effect should be assessed.</a:t>
            </a:r>
            <a:endParaRPr lang="sr-Latn-RS" dirty="0"/>
          </a:p>
          <a:p>
            <a:r>
              <a:rPr lang="en-GB" dirty="0"/>
              <a:t>If the condition of the patient's pain is good, the therapy continues, and if the drug has not achieved the desired effect or has unwanted effects that the patient cannot tolerate, the doctor should prescribe another antipsychotic .</a:t>
            </a:r>
            <a:endParaRPr lang="en-US" dirty="0"/>
          </a:p>
        </p:txBody>
      </p:sp>
    </p:spTree>
    <p:extLst>
      <p:ext uri="{BB962C8B-B14F-4D97-AF65-F5344CB8AC3E}">
        <p14:creationId xmlns:p14="http://schemas.microsoft.com/office/powerpoint/2010/main" val="107016630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E675011-BE66-4E37-A28F-9148D2DAF2E4}"/>
              </a:ext>
            </a:extLst>
          </p:cNvPr>
          <p:cNvSpPr>
            <a:spLocks noGrp="1"/>
          </p:cNvSpPr>
          <p:nvPr>
            <p:ph type="title"/>
          </p:nvPr>
        </p:nvSpPr>
        <p:spPr/>
        <p:txBody>
          <a:bodyPr/>
          <a:lstStyle/>
          <a:p>
            <a:r>
              <a:rPr lang="sr-Latn-RS" dirty="0"/>
              <a:t>Managing extrapyramidal adverse effects of antipsychotics</a:t>
            </a:r>
            <a:endParaRPr lang="en-US" dirty="0"/>
          </a:p>
        </p:txBody>
      </p:sp>
      <p:sp>
        <p:nvSpPr>
          <p:cNvPr id="3" name="Content Placeholder 2">
            <a:extLst>
              <a:ext uri="{FF2B5EF4-FFF2-40B4-BE49-F238E27FC236}">
                <a16:creationId xmlns:a16="http://schemas.microsoft.com/office/drawing/2014/main" id="{550E21A3-5EF7-F498-8F98-36A7FEC524E6}"/>
              </a:ext>
            </a:extLst>
          </p:cNvPr>
          <p:cNvSpPr>
            <a:spLocks noGrp="1"/>
          </p:cNvSpPr>
          <p:nvPr>
            <p:ph idx="1"/>
          </p:nvPr>
        </p:nvSpPr>
        <p:spPr/>
        <p:txBody>
          <a:bodyPr>
            <a:normAutofit fontScale="85000" lnSpcReduction="20000"/>
          </a:bodyPr>
          <a:lstStyle/>
          <a:p>
            <a:r>
              <a:rPr lang="en-GB" dirty="0"/>
              <a:t>Extrapyramidal side effects are successfully treated with anticholinergic drugs, by reducing the dose of antipsychotics or by switching to an antipsychotic with less pronounced extrapyramidal effects. This is especially true if the patient develops an acute dystonic reaction after the administration of the first doses of antipsychotics. </a:t>
            </a:r>
            <a:endParaRPr lang="sr-Latn-RS" dirty="0"/>
          </a:p>
          <a:p>
            <a:r>
              <a:rPr lang="en-GB" dirty="0"/>
              <a:t>If the patient develops akathisia during treatment with antipsychotics, he can be helped by one of the following procedures: reducing the dose of antipsychotics , switching antipsychotics, using benzodiazepines or using beta blockers. </a:t>
            </a:r>
            <a:endParaRPr lang="sr-Latn-RS" dirty="0"/>
          </a:p>
          <a:p>
            <a:r>
              <a:rPr lang="en-GB" dirty="0"/>
              <a:t>For the treatment of </a:t>
            </a:r>
            <a:r>
              <a:rPr lang="en-GB" b="1" dirty="0"/>
              <a:t>tardive dyskinesia </a:t>
            </a:r>
            <a:r>
              <a:rPr lang="en-GB" dirty="0"/>
              <a:t>there are reversible</a:t>
            </a:r>
            <a:r>
              <a:rPr lang="sr-Latn-RS" dirty="0"/>
              <a:t> </a:t>
            </a:r>
            <a:r>
              <a:rPr lang="en-GB" dirty="0"/>
              <a:t>inhibitors </a:t>
            </a:r>
            <a:r>
              <a:rPr lang="sr-Latn-RS" dirty="0"/>
              <a:t>of </a:t>
            </a:r>
            <a:r>
              <a:rPr lang="en-GB" dirty="0"/>
              <a:t>vesicular monoamine transporter 2 (VMAT2): </a:t>
            </a:r>
            <a:r>
              <a:rPr lang="en-GB" b="1" dirty="0"/>
              <a:t>tetrabenazine, </a:t>
            </a:r>
            <a:r>
              <a:rPr lang="en-GB" b="1" dirty="0" err="1"/>
              <a:t>deutetrabenazine</a:t>
            </a:r>
            <a:r>
              <a:rPr lang="en-GB" b="1" dirty="0"/>
              <a:t> and </a:t>
            </a:r>
            <a:r>
              <a:rPr lang="en-GB" b="1" dirty="0" err="1"/>
              <a:t>valbenazine</a:t>
            </a:r>
            <a:r>
              <a:rPr lang="en-GB" dirty="0"/>
              <a:t>. These drugs lead to a decrease in the amount of dopamine , serotonin and noradrenaline in the vesicles of nerve endings, as a result of which they affect transmission; have been shown to be effective in reducing involuntary movements in tardive dyskinesia, but also in Huntington's chorea </a:t>
            </a:r>
            <a:endParaRPr lang="en-US" dirty="0"/>
          </a:p>
        </p:txBody>
      </p:sp>
    </p:spTree>
    <p:extLst>
      <p:ext uri="{BB962C8B-B14F-4D97-AF65-F5344CB8AC3E}">
        <p14:creationId xmlns:p14="http://schemas.microsoft.com/office/powerpoint/2010/main" val="214682194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8809A3D-FA56-9F93-F02E-5DBA9785F553}"/>
              </a:ext>
            </a:extLst>
          </p:cNvPr>
          <p:cNvSpPr>
            <a:spLocks noGrp="1"/>
          </p:cNvSpPr>
          <p:nvPr>
            <p:ph type="title"/>
          </p:nvPr>
        </p:nvSpPr>
        <p:spPr/>
        <p:txBody>
          <a:bodyPr/>
          <a:lstStyle/>
          <a:p>
            <a:r>
              <a:rPr lang="en-US" dirty="0"/>
              <a:t>TREATMENT OF ACUTE PSYCHOSIS</a:t>
            </a:r>
            <a:r>
              <a:rPr lang="sr-Latn-RS" dirty="0"/>
              <a:t> - intro</a:t>
            </a:r>
            <a:endParaRPr lang="en-US" dirty="0"/>
          </a:p>
        </p:txBody>
      </p:sp>
      <p:sp>
        <p:nvSpPr>
          <p:cNvPr id="3" name="Content Placeholder 2">
            <a:extLst>
              <a:ext uri="{FF2B5EF4-FFF2-40B4-BE49-F238E27FC236}">
                <a16:creationId xmlns:a16="http://schemas.microsoft.com/office/drawing/2014/main" id="{B35BB803-9732-FC81-64C9-0C99741E5829}"/>
              </a:ext>
            </a:extLst>
          </p:cNvPr>
          <p:cNvSpPr>
            <a:spLocks noGrp="1"/>
          </p:cNvSpPr>
          <p:nvPr>
            <p:ph idx="1"/>
          </p:nvPr>
        </p:nvSpPr>
        <p:spPr/>
        <p:txBody>
          <a:bodyPr/>
          <a:lstStyle/>
          <a:p>
            <a:r>
              <a:rPr lang="en-GB" dirty="0"/>
              <a:t>Acute psychosis is a mental condition in which the patient suddenly loses the sense of reality, and has symptoms such as crazy ideas, hallucinations, illusions, mood disorders and bizarre </a:t>
            </a:r>
            <a:r>
              <a:rPr lang="en-GB" dirty="0" err="1"/>
              <a:t>behaviors</a:t>
            </a:r>
            <a:r>
              <a:rPr lang="en-GB" dirty="0"/>
              <a:t>. Patients are sometimes very anxious and agitated, and sometimes not. </a:t>
            </a:r>
            <a:endParaRPr lang="sr-Latn-RS" dirty="0"/>
          </a:p>
          <a:p>
            <a:r>
              <a:rPr lang="en-GB" dirty="0"/>
              <a:t>In treatment, non-pharmacological measures should first be tried, </a:t>
            </a:r>
            <a:r>
              <a:rPr lang="en-GB" dirty="0" err="1"/>
              <a:t>ie</a:t>
            </a:r>
            <a:r>
              <a:rPr lang="en-GB" dirty="0"/>
              <a:t>. persuade the patient to cooperate verbally and with a calm </a:t>
            </a:r>
            <a:r>
              <a:rPr lang="en-GB" dirty="0" err="1"/>
              <a:t>demeanor</a:t>
            </a:r>
            <a:r>
              <a:rPr lang="en-GB" dirty="0"/>
              <a:t>. If that fails, drug therapy is used</a:t>
            </a:r>
            <a:r>
              <a:rPr lang="sr-Latn-RS" dirty="0"/>
              <a:t>.</a:t>
            </a:r>
            <a:endParaRPr lang="en-US" dirty="0"/>
          </a:p>
        </p:txBody>
      </p:sp>
    </p:spTree>
    <p:extLst>
      <p:ext uri="{BB962C8B-B14F-4D97-AF65-F5344CB8AC3E}">
        <p14:creationId xmlns:p14="http://schemas.microsoft.com/office/powerpoint/2010/main" val="425917113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61A0F1-F30A-8B61-0444-5DB63BD88F49}"/>
              </a:ext>
            </a:extLst>
          </p:cNvPr>
          <p:cNvSpPr>
            <a:spLocks noGrp="1"/>
          </p:cNvSpPr>
          <p:nvPr>
            <p:ph type="title"/>
          </p:nvPr>
        </p:nvSpPr>
        <p:spPr/>
        <p:txBody>
          <a:bodyPr/>
          <a:lstStyle/>
          <a:p>
            <a:r>
              <a:rPr lang="en-US" dirty="0"/>
              <a:t>TREATMENT OF ACUTE PSYCHOSIS</a:t>
            </a:r>
          </a:p>
        </p:txBody>
      </p:sp>
      <p:sp>
        <p:nvSpPr>
          <p:cNvPr id="3" name="Content Placeholder 2">
            <a:extLst>
              <a:ext uri="{FF2B5EF4-FFF2-40B4-BE49-F238E27FC236}">
                <a16:creationId xmlns:a16="http://schemas.microsoft.com/office/drawing/2014/main" id="{23895E63-E823-2B88-7EB0-94B2A8AE9B87}"/>
              </a:ext>
            </a:extLst>
          </p:cNvPr>
          <p:cNvSpPr>
            <a:spLocks noGrp="1"/>
          </p:cNvSpPr>
          <p:nvPr>
            <p:ph idx="1"/>
          </p:nvPr>
        </p:nvSpPr>
        <p:spPr/>
        <p:txBody>
          <a:bodyPr>
            <a:normAutofit fontScale="85000" lnSpcReduction="20000"/>
          </a:bodyPr>
          <a:lstStyle/>
          <a:p>
            <a:r>
              <a:rPr lang="en-GB" dirty="0"/>
              <a:t>The drugs of first choice for acute psychosis are risperidone (2 mg) and olanzapine (10 mg), orally. The drug of second choice is haloperidol (2-5 mg), also orally. </a:t>
            </a:r>
            <a:endParaRPr lang="sr-Latn-RS" dirty="0"/>
          </a:p>
          <a:p>
            <a:r>
              <a:rPr lang="en-GB" dirty="0"/>
              <a:t>If it is not possible to give the patient drugs orally, then olanzapine should be administered 10 mg intramuscularly or haloperidol 5 – 10 mg intramuscularly or intravenously (caution). </a:t>
            </a:r>
            <a:endParaRPr lang="sr-Latn-RS" dirty="0"/>
          </a:p>
          <a:p>
            <a:r>
              <a:rPr lang="en-GB" dirty="0"/>
              <a:t>The antihistamine promethazine can be successfully combined with haloperidol (25 mg orally or in the form of a deep intramuscular injection), which has a sedative effect and somewhat suppresses the extrapyramidal effects of haloperidol. </a:t>
            </a:r>
            <a:endParaRPr lang="sr-Latn-RS" dirty="0"/>
          </a:p>
          <a:p>
            <a:r>
              <a:rPr lang="en-GB" dirty="0"/>
              <a:t>If olanzapine is used, benzodiazepines must not be given additionally, because excessive sedation and cardiorespiratory depression occur. Lorazepam 1-2 mg orally or intramuscularly can be added to other antipsychotics, if the antipsychotic alone does not calm the patient.</a:t>
            </a:r>
            <a:endParaRPr lang="en-US" dirty="0"/>
          </a:p>
        </p:txBody>
      </p:sp>
    </p:spTree>
    <p:extLst>
      <p:ext uri="{BB962C8B-B14F-4D97-AF65-F5344CB8AC3E}">
        <p14:creationId xmlns:p14="http://schemas.microsoft.com/office/powerpoint/2010/main" val="411083775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A9E0F2-8059-A688-1F6A-4A21739340AD}"/>
              </a:ext>
            </a:extLst>
          </p:cNvPr>
          <p:cNvSpPr>
            <a:spLocks noGrp="1"/>
          </p:cNvSpPr>
          <p:nvPr>
            <p:ph type="title"/>
          </p:nvPr>
        </p:nvSpPr>
        <p:spPr/>
        <p:txBody>
          <a:bodyPr/>
          <a:lstStyle/>
          <a:p>
            <a:r>
              <a:rPr lang="en-US" dirty="0"/>
              <a:t>TREATMENT OF DELIRIUM</a:t>
            </a:r>
            <a:r>
              <a:rPr lang="sr-Latn-RS" dirty="0"/>
              <a:t> - intro</a:t>
            </a:r>
            <a:endParaRPr lang="en-US" dirty="0"/>
          </a:p>
        </p:txBody>
      </p:sp>
      <p:sp>
        <p:nvSpPr>
          <p:cNvPr id="3" name="Content Placeholder 2">
            <a:extLst>
              <a:ext uri="{FF2B5EF4-FFF2-40B4-BE49-F238E27FC236}">
                <a16:creationId xmlns:a16="http://schemas.microsoft.com/office/drawing/2014/main" id="{BE567E25-D9DD-716F-18E6-7F73882703F7}"/>
              </a:ext>
            </a:extLst>
          </p:cNvPr>
          <p:cNvSpPr>
            <a:spLocks noGrp="1"/>
          </p:cNvSpPr>
          <p:nvPr>
            <p:ph idx="1"/>
          </p:nvPr>
        </p:nvSpPr>
        <p:spPr/>
        <p:txBody>
          <a:bodyPr>
            <a:normAutofit fontScale="92500"/>
          </a:bodyPr>
          <a:lstStyle/>
          <a:p>
            <a:r>
              <a:rPr lang="en-GB" dirty="0"/>
              <a:t>Delirium or acute confused state is actually a syndrome that consists of the following symptoms: loss of orientation in time, space and towards persons, disruption of the thought process and perception disruption. </a:t>
            </a:r>
            <a:endParaRPr lang="sr-Latn-RS" dirty="0"/>
          </a:p>
          <a:p>
            <a:r>
              <a:rPr lang="en-GB" dirty="0"/>
              <a:t>Delirium typically has an acute onset and a course with alternating improvements and worsening. The patient may be hyperactive or hypoactive during the delirium. </a:t>
            </a:r>
            <a:endParaRPr lang="sr-Latn-RS" dirty="0"/>
          </a:p>
          <a:p>
            <a:r>
              <a:rPr lang="en-GB" dirty="0"/>
              <a:t>Delirium occurs extremely often in elderly patients who are hospitalized, because it represents a great psycho-physical stress for them (almost every third person over the age of 65 who is hospitalized experiences delirium). If delirium is not treated on time or is treated inadequately, permanent consequences in terms of permanent cognitive impairment may remain.</a:t>
            </a:r>
            <a:endParaRPr lang="en-US" dirty="0"/>
          </a:p>
        </p:txBody>
      </p:sp>
    </p:spTree>
    <p:extLst>
      <p:ext uri="{BB962C8B-B14F-4D97-AF65-F5344CB8AC3E}">
        <p14:creationId xmlns:p14="http://schemas.microsoft.com/office/powerpoint/2010/main" val="41586578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E4D556-62A1-E9F2-9420-200E469BB5E6}"/>
              </a:ext>
            </a:extLst>
          </p:cNvPr>
          <p:cNvSpPr>
            <a:spLocks noGrp="1"/>
          </p:cNvSpPr>
          <p:nvPr>
            <p:ph type="title"/>
          </p:nvPr>
        </p:nvSpPr>
        <p:spPr/>
        <p:txBody>
          <a:bodyPr/>
          <a:lstStyle/>
          <a:p>
            <a:r>
              <a:rPr lang="sr-Latn-RS" dirty="0"/>
              <a:t>TREATMENT OF DELIRIUM</a:t>
            </a:r>
            <a:endParaRPr lang="en-US" dirty="0"/>
          </a:p>
        </p:txBody>
      </p:sp>
      <p:sp>
        <p:nvSpPr>
          <p:cNvPr id="3" name="Content Placeholder 2">
            <a:extLst>
              <a:ext uri="{FF2B5EF4-FFF2-40B4-BE49-F238E27FC236}">
                <a16:creationId xmlns:a16="http://schemas.microsoft.com/office/drawing/2014/main" id="{F639CEFE-ED63-C82A-BB30-C4317E5C9BAA}"/>
              </a:ext>
            </a:extLst>
          </p:cNvPr>
          <p:cNvSpPr>
            <a:spLocks noGrp="1"/>
          </p:cNvSpPr>
          <p:nvPr>
            <p:ph idx="1"/>
          </p:nvPr>
        </p:nvSpPr>
        <p:spPr/>
        <p:txBody>
          <a:bodyPr>
            <a:normAutofit fontScale="92500" lnSpcReduction="20000"/>
          </a:bodyPr>
          <a:lstStyle/>
          <a:p>
            <a:r>
              <a:rPr lang="en-GB" dirty="0"/>
              <a:t>When we establish the existence of delirium, we should first try to talk to the patient in order to calm him down. At the same time, we look for the cause of delirium and try to eliminate it (e</a:t>
            </a:r>
            <a:r>
              <a:rPr lang="sr-Latn-RS" dirty="0"/>
              <a:t>.</a:t>
            </a:r>
            <a:r>
              <a:rPr lang="en-GB" dirty="0"/>
              <a:t>g</a:t>
            </a:r>
            <a:r>
              <a:rPr lang="sr-Latn-RS" dirty="0"/>
              <a:t>.,</a:t>
            </a:r>
            <a:r>
              <a:rPr lang="en-GB" dirty="0"/>
              <a:t> medicine as a cause, dehydration as a cause, infection as a cause, pain as a cause, etc.). </a:t>
            </a:r>
            <a:endParaRPr lang="sr-Latn-RS" dirty="0"/>
          </a:p>
          <a:p>
            <a:r>
              <a:rPr lang="en-GB" dirty="0"/>
              <a:t>If the patient does not agree to the interview and the elimination of the cause does not lead to the calming, drugs that can calm the patient must be administered. </a:t>
            </a:r>
            <a:endParaRPr lang="sr-Latn-RS" dirty="0"/>
          </a:p>
          <a:p>
            <a:r>
              <a:rPr lang="en-GB" dirty="0"/>
              <a:t>The drugs of choice for this indication are risperidone (2 mg), olanzapine (5-10 mg) or haloperidol (2-5 mg, second choice) orally. If it is not possible to give drugs orally, olanzapine (10 mg) or haloperidol is administered intramuscularly . </a:t>
            </a:r>
            <a:endParaRPr lang="sr-Latn-RS" dirty="0"/>
          </a:p>
          <a:p>
            <a:r>
              <a:rPr lang="en-GB" dirty="0"/>
              <a:t>Benzodiazepines should not be used. Treatment with antipsychotics should be continued for at least 7 days.</a:t>
            </a:r>
            <a:endParaRPr lang="en-US" dirty="0"/>
          </a:p>
        </p:txBody>
      </p:sp>
    </p:spTree>
    <p:extLst>
      <p:ext uri="{BB962C8B-B14F-4D97-AF65-F5344CB8AC3E}">
        <p14:creationId xmlns:p14="http://schemas.microsoft.com/office/powerpoint/2010/main" val="123100342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a:extLst>
              <a:ext uri="{FF2B5EF4-FFF2-40B4-BE49-F238E27FC236}">
                <a16:creationId xmlns:a16="http://schemas.microsoft.com/office/drawing/2014/main" id="{B5E672FD-3214-26B6-0032-7B1C5B93A0B0}"/>
              </a:ext>
            </a:extLst>
          </p:cNvPr>
          <p:cNvSpPr>
            <a:spLocks noGrp="1" noChangeArrowheads="1"/>
          </p:cNvSpPr>
          <p:nvPr>
            <p:ph type="title"/>
          </p:nvPr>
        </p:nvSpPr>
        <p:spPr/>
        <p:txBody>
          <a:bodyPr/>
          <a:lstStyle/>
          <a:p>
            <a:pPr eaLnBrk="1" hangingPunct="1"/>
            <a:r>
              <a:rPr lang="sr-Latn-RS" altLang="en-US" dirty="0"/>
              <a:t>Pharmacokinetrics</a:t>
            </a:r>
            <a:r>
              <a:rPr lang="en" altLang="en-US" dirty="0"/>
              <a:t> of antidepressants</a:t>
            </a:r>
            <a:r>
              <a:rPr lang="sr-Latn-RS" altLang="en-US" dirty="0"/>
              <a:t>: absorption</a:t>
            </a:r>
            <a:endParaRPr lang="en-US" altLang="en-US" dirty="0"/>
          </a:p>
        </p:txBody>
      </p:sp>
      <p:sp>
        <p:nvSpPr>
          <p:cNvPr id="13315" name="Rectangle 3">
            <a:extLst>
              <a:ext uri="{FF2B5EF4-FFF2-40B4-BE49-F238E27FC236}">
                <a16:creationId xmlns:a16="http://schemas.microsoft.com/office/drawing/2014/main" id="{98D0A58C-40DA-B6E3-12BA-C6AA443C273D}"/>
              </a:ext>
            </a:extLst>
          </p:cNvPr>
          <p:cNvSpPr>
            <a:spLocks noGrp="1" noChangeArrowheads="1"/>
          </p:cNvSpPr>
          <p:nvPr>
            <p:ph type="body" idx="1"/>
          </p:nvPr>
        </p:nvSpPr>
        <p:spPr/>
        <p:txBody>
          <a:bodyPr/>
          <a:lstStyle/>
          <a:p>
            <a:pPr eaLnBrk="1" hangingPunct="1">
              <a:lnSpc>
                <a:spcPct val="90000"/>
              </a:lnSpc>
            </a:pPr>
            <a:r>
              <a:rPr lang="en" altLang="en-US" dirty="0"/>
              <a:t>all are </a:t>
            </a:r>
            <a:r>
              <a:rPr lang="en" altLang="en-US" b="1" dirty="0"/>
              <a:t>well absorbed </a:t>
            </a:r>
            <a:r>
              <a:rPr lang="en" altLang="en-US" dirty="0"/>
              <a:t>after oral administration, except for nefazodone, whose bioavailability is only 20%</a:t>
            </a:r>
          </a:p>
          <a:p>
            <a:pPr eaLnBrk="1" hangingPunct="1">
              <a:lnSpc>
                <a:spcPct val="90000"/>
              </a:lnSpc>
            </a:pPr>
            <a:r>
              <a:rPr lang="en" altLang="en-US" dirty="0"/>
              <a:t>Clomipramine is administered intravenously, and amitriptyline intramuscularly. Parenteral administration is </a:t>
            </a:r>
            <a:r>
              <a:rPr lang="sr-Latn-RS" altLang="en-US" dirty="0" err="1"/>
              <a:t>rarely</a:t>
            </a:r>
            <a:r>
              <a:rPr lang="en" altLang="en-US" dirty="0"/>
              <a:t> used in patients with severe depression, </a:t>
            </a:r>
            <a:r>
              <a:rPr lang="sr-Latn-RS" altLang="en-US" dirty="0" err="1"/>
              <a:t>or</a:t>
            </a:r>
            <a:r>
              <a:rPr lang="sr-Latn-RS" altLang="en-US" dirty="0"/>
              <a:t> </a:t>
            </a:r>
            <a:r>
              <a:rPr lang="en" altLang="en-US" dirty="0"/>
              <a:t>anorexics, who refuse to swallow drugs</a:t>
            </a:r>
            <a:endParaRPr lang="en-US" alt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54C3A5F4-C076-CAB1-867C-FB29E014F70F}"/>
              </a:ext>
            </a:extLst>
          </p:cNvPr>
          <p:cNvSpPr>
            <a:spLocks noGrp="1" noChangeArrowheads="1"/>
          </p:cNvSpPr>
          <p:nvPr>
            <p:ph type="title"/>
          </p:nvPr>
        </p:nvSpPr>
        <p:spPr/>
        <p:txBody>
          <a:bodyPr/>
          <a:lstStyle/>
          <a:p>
            <a:pPr eaLnBrk="1" hangingPunct="1"/>
            <a:r>
              <a:rPr lang="en" altLang="en-US"/>
              <a:t>Distribution of antidepressants</a:t>
            </a:r>
            <a:endParaRPr lang="en-US" altLang="en-US"/>
          </a:p>
        </p:txBody>
      </p:sp>
      <p:sp>
        <p:nvSpPr>
          <p:cNvPr id="14339" name="Rectangle 3">
            <a:extLst>
              <a:ext uri="{FF2B5EF4-FFF2-40B4-BE49-F238E27FC236}">
                <a16:creationId xmlns:a16="http://schemas.microsoft.com/office/drawing/2014/main" id="{D35DEA54-BB67-E3F0-97C9-3F769138B4F6}"/>
              </a:ext>
            </a:extLst>
          </p:cNvPr>
          <p:cNvSpPr>
            <a:spLocks noGrp="1" noChangeArrowheads="1"/>
          </p:cNvSpPr>
          <p:nvPr>
            <p:ph type="body" idx="1"/>
          </p:nvPr>
        </p:nvSpPr>
        <p:spPr/>
        <p:txBody>
          <a:bodyPr/>
          <a:lstStyle/>
          <a:p>
            <a:pPr eaLnBrk="1" hangingPunct="1">
              <a:lnSpc>
                <a:spcPct val="80000"/>
              </a:lnSpc>
            </a:pPr>
            <a:r>
              <a:rPr lang="en" altLang="en-US"/>
              <a:t>all are lipophilic, and bind to plasma proteins in a high percentage</a:t>
            </a:r>
          </a:p>
          <a:p>
            <a:pPr eaLnBrk="1" hangingPunct="1">
              <a:lnSpc>
                <a:spcPct val="80000"/>
              </a:lnSpc>
            </a:pPr>
            <a:r>
              <a:rPr lang="en" altLang="en-US"/>
              <a:t>have a very large volume of distribution (up to 50 l/kg)</a:t>
            </a:r>
          </a:p>
          <a:p>
            <a:pPr eaLnBrk="1" hangingPunct="1">
              <a:lnSpc>
                <a:spcPct val="80000"/>
              </a:lnSpc>
            </a:pPr>
            <a:r>
              <a:rPr lang="en" altLang="en-US"/>
              <a:t>hydroxy-metabolites of tricyclic antidepressants accumulate in the myocardium, where they have a toxic effect on cells</a:t>
            </a:r>
          </a:p>
          <a:p>
            <a:pPr eaLnBrk="1" hangingPunct="1">
              <a:lnSpc>
                <a:spcPct val="80000"/>
              </a:lnSpc>
            </a:pPr>
            <a:r>
              <a:rPr lang="en" altLang="en-US"/>
              <a:t>only a few antidepressants have a clear correlation between blood concentration and therapeutic effect (amitriptyline, imipramine, desipramine, nortriptyline)</a:t>
            </a:r>
            <a:endParaRPr lang="en-US" alt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57</TotalTime>
  <Words>1646</Words>
  <Application>Microsoft Office PowerPoint</Application>
  <PresentationFormat>Widescreen</PresentationFormat>
  <Paragraphs>87</Paragraphs>
  <Slides>18</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18</vt:i4>
      </vt:variant>
    </vt:vector>
  </HeadingPairs>
  <TitlesOfParts>
    <vt:vector size="22" baseType="lpstr">
      <vt:lpstr>Arial</vt:lpstr>
      <vt:lpstr>Calibri</vt:lpstr>
      <vt:lpstr>Calibri Light</vt:lpstr>
      <vt:lpstr>Office Theme</vt:lpstr>
      <vt:lpstr>Prescribing antipsychotics, antidepressants and mood stabilizers</vt:lpstr>
      <vt:lpstr>TREATMENT OF SCHIZOPHRENIA</vt:lpstr>
      <vt:lpstr>Managing extrapyramidal adverse effects of antipsychotics</vt:lpstr>
      <vt:lpstr>TREATMENT OF ACUTE PSYCHOSIS - intro</vt:lpstr>
      <vt:lpstr>TREATMENT OF ACUTE PSYCHOSIS</vt:lpstr>
      <vt:lpstr>TREATMENT OF DELIRIUM - intro</vt:lpstr>
      <vt:lpstr>TREATMENT OF DELIRIUM</vt:lpstr>
      <vt:lpstr>Pharmacokinetrics of antidepressants: absorption</vt:lpstr>
      <vt:lpstr>Distribution of antidepressants</vt:lpstr>
      <vt:lpstr>Metabolism of antidepressants</vt:lpstr>
      <vt:lpstr>Cytochrome oxidase</vt:lpstr>
      <vt:lpstr>Metabolism of antidepressants</vt:lpstr>
      <vt:lpstr>Metabolism of antidepressants</vt:lpstr>
      <vt:lpstr>Interactions of antidepressants on cytochrome oxidase</vt:lpstr>
      <vt:lpstr>Adverse effects of tricyclic antidepressants</vt:lpstr>
      <vt:lpstr>Side effects of serotonin reuptake blockers</vt:lpstr>
      <vt:lpstr>Adverse effects of heterocyclic antidepressants</vt:lpstr>
      <vt:lpstr>Side effects of MAO inhibitors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Prescribing antipsychotics, antidepressants and mood stabilizers</dc:title>
  <dc:creator>Master Box</dc:creator>
  <cp:lastModifiedBy>Master Box</cp:lastModifiedBy>
  <cp:revision>9</cp:revision>
  <dcterms:created xsi:type="dcterms:W3CDTF">2023-08-18T12:13:49Z</dcterms:created>
  <dcterms:modified xsi:type="dcterms:W3CDTF">2023-08-18T13:10:58Z</dcterms:modified>
</cp:coreProperties>
</file>

<file path=docProps/thumbnail.jpeg>
</file>